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bg2">
                <a:lumMod val="1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4800"/>
            <a:ext cx="8305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Comic Sans MS" pitchFamily="66" charset="0"/>
              </a:rPr>
              <a:t>Define ‘speed’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Comic Sans MS" pitchFamily="66" charset="0"/>
              </a:rPr>
              <a:t>Define ‘acceleration’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Comic Sans MS" pitchFamily="66" charset="0"/>
              </a:rPr>
              <a:t>Define ‘average speed’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Comic Sans MS" pitchFamily="66" charset="0"/>
              </a:rPr>
              <a:t>Define ‘instantaneous speed’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Comic Sans MS" pitchFamily="66" charset="0"/>
              </a:rPr>
              <a:t>A car travelling at 5 ms-1 speed up to 30 ms-1 in a time of 10 seconds. Calculate the acceleration.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Comic Sans MS" pitchFamily="66" charset="0"/>
              </a:rPr>
              <a:t>A parachutist in free fall opens her parachute and finds that in 1.8 seconds she slows down from 50 ms-1 to 5 ms-1. Find her acceleration.</a:t>
            </a:r>
            <a:endParaRPr lang="en-NZ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8153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n-NZ" sz="4400" dirty="0" smtClean="0">
                <a:solidFill>
                  <a:schemeClr val="bg1"/>
                </a:solidFill>
              </a:rPr>
              <a:t>How long is 10 cm?</a:t>
            </a:r>
          </a:p>
          <a:p>
            <a:pPr marL="742950" indent="-742950">
              <a:buFont typeface="Arial" pitchFamily="34" charset="0"/>
              <a:buChar char="•"/>
            </a:pPr>
            <a:endParaRPr lang="en-NZ" sz="4400" dirty="0" smtClean="0">
              <a:solidFill>
                <a:schemeClr val="bg1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n-NZ" sz="4400" dirty="0" smtClean="0">
                <a:solidFill>
                  <a:schemeClr val="bg1"/>
                </a:solidFill>
              </a:rPr>
              <a:t>How long is -10 cm?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u="sng" dirty="0" smtClean="0">
                <a:solidFill>
                  <a:srgbClr val="FFFF00"/>
                </a:solidFill>
              </a:rPr>
              <a:t>Question</a:t>
            </a:r>
          </a:p>
          <a:p>
            <a:r>
              <a:rPr lang="en-NZ" sz="4400" dirty="0" smtClean="0">
                <a:solidFill>
                  <a:srgbClr val="FFFF00"/>
                </a:solidFill>
              </a:rPr>
              <a:t>Is there such thing as a ‘negative distance’?</a:t>
            </a:r>
            <a:endParaRPr lang="en-NZ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7696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u="sng" dirty="0" smtClean="0">
                <a:solidFill>
                  <a:schemeClr val="bg1"/>
                </a:solidFill>
              </a:rPr>
              <a:t>Distance</a:t>
            </a:r>
            <a:r>
              <a:rPr lang="en-NZ" sz="4400" dirty="0" smtClean="0">
                <a:solidFill>
                  <a:schemeClr val="bg1"/>
                </a:solidFill>
              </a:rPr>
              <a:t> is a </a:t>
            </a:r>
            <a:r>
              <a:rPr lang="en-NZ" sz="4400" dirty="0" smtClean="0">
                <a:solidFill>
                  <a:srgbClr val="FFFF00"/>
                </a:solidFill>
              </a:rPr>
              <a:t>scalar</a:t>
            </a:r>
            <a:r>
              <a:rPr lang="en-NZ" sz="4400" dirty="0" smtClean="0">
                <a:solidFill>
                  <a:schemeClr val="bg1"/>
                </a:solidFill>
              </a:rPr>
              <a:t> quantity because it only involves the </a:t>
            </a:r>
            <a:r>
              <a:rPr lang="en-NZ" sz="4400" dirty="0" smtClean="0">
                <a:solidFill>
                  <a:srgbClr val="FFFF00"/>
                </a:solidFill>
              </a:rPr>
              <a:t>size</a:t>
            </a:r>
            <a:r>
              <a:rPr lang="en-NZ" sz="4400" dirty="0" smtClean="0">
                <a:solidFill>
                  <a:schemeClr val="bg1"/>
                </a:solidFill>
              </a:rPr>
              <a:t> and not the direction of movement.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u="sng" dirty="0" smtClean="0">
                <a:solidFill>
                  <a:schemeClr val="bg1"/>
                </a:solidFill>
              </a:rPr>
              <a:t>Displacement</a:t>
            </a:r>
            <a:r>
              <a:rPr lang="en-NZ" sz="4400" dirty="0" smtClean="0">
                <a:solidFill>
                  <a:schemeClr val="bg1"/>
                </a:solidFill>
              </a:rPr>
              <a:t> is a </a:t>
            </a:r>
            <a:r>
              <a:rPr lang="en-NZ" sz="4400" dirty="0" smtClean="0">
                <a:solidFill>
                  <a:srgbClr val="FFFF00"/>
                </a:solidFill>
              </a:rPr>
              <a:t>vector</a:t>
            </a:r>
            <a:r>
              <a:rPr lang="en-NZ" sz="4400" dirty="0" smtClean="0">
                <a:solidFill>
                  <a:schemeClr val="bg1"/>
                </a:solidFill>
              </a:rPr>
              <a:t> quantity because it involves both </a:t>
            </a:r>
            <a:r>
              <a:rPr lang="en-NZ" sz="4400" dirty="0" smtClean="0">
                <a:solidFill>
                  <a:srgbClr val="FFFF00"/>
                </a:solidFill>
              </a:rPr>
              <a:t>size</a:t>
            </a:r>
            <a:r>
              <a:rPr lang="en-NZ" sz="4400" dirty="0" smtClean="0">
                <a:solidFill>
                  <a:schemeClr val="bg1"/>
                </a:solidFill>
              </a:rPr>
              <a:t> and </a:t>
            </a:r>
            <a:r>
              <a:rPr lang="en-NZ" sz="4400" dirty="0" smtClean="0">
                <a:solidFill>
                  <a:srgbClr val="FFFF00"/>
                </a:solidFill>
              </a:rPr>
              <a:t>direction</a:t>
            </a:r>
            <a:r>
              <a:rPr lang="en-NZ" sz="4400" dirty="0" smtClean="0">
                <a:solidFill>
                  <a:schemeClr val="bg1"/>
                </a:solidFill>
              </a:rPr>
              <a:t> of movement.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828800"/>
            <a:ext cx="769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chemeClr val="bg1"/>
                </a:solidFill>
              </a:rPr>
              <a:t>Scalar = </a:t>
            </a:r>
            <a:r>
              <a:rPr lang="en-NZ" sz="5400" dirty="0" smtClean="0">
                <a:solidFill>
                  <a:srgbClr val="FFFF00"/>
                </a:solidFill>
              </a:rPr>
              <a:t>size</a:t>
            </a:r>
            <a:r>
              <a:rPr lang="en-NZ" sz="5400" dirty="0" smtClean="0">
                <a:solidFill>
                  <a:schemeClr val="bg1"/>
                </a:solidFill>
              </a:rPr>
              <a:t> only</a:t>
            </a:r>
          </a:p>
          <a:p>
            <a:endParaRPr lang="en-NZ" sz="5400" dirty="0" smtClean="0">
              <a:solidFill>
                <a:schemeClr val="bg1"/>
              </a:solidFill>
            </a:endParaRPr>
          </a:p>
          <a:p>
            <a:r>
              <a:rPr lang="en-NZ" sz="5400" dirty="0" smtClean="0">
                <a:solidFill>
                  <a:schemeClr val="bg1"/>
                </a:solidFill>
              </a:rPr>
              <a:t>Vector = </a:t>
            </a:r>
            <a:r>
              <a:rPr lang="en-NZ" sz="5400" dirty="0" smtClean="0">
                <a:solidFill>
                  <a:srgbClr val="FFFF00"/>
                </a:solidFill>
              </a:rPr>
              <a:t>size</a:t>
            </a:r>
            <a:r>
              <a:rPr lang="en-NZ" sz="5400" dirty="0" smtClean="0">
                <a:solidFill>
                  <a:schemeClr val="bg1"/>
                </a:solidFill>
              </a:rPr>
              <a:t> + </a:t>
            </a:r>
            <a:r>
              <a:rPr lang="en-NZ" sz="5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direction</a:t>
            </a:r>
            <a:endParaRPr lang="en-NZ" sz="5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33400"/>
            <a:ext cx="807720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 car is driven 3 km east for 5 minutes, then 4 km south for 8 minutes and finally 3 km west for 6 minutes.</a:t>
            </a:r>
          </a:p>
          <a:p>
            <a:pPr>
              <a:spcAft>
                <a:spcPts val="1800"/>
              </a:spcAft>
            </a:pPr>
            <a:endParaRPr lang="en-NZ" sz="3600" dirty="0" smtClean="0">
              <a:solidFill>
                <a:schemeClr val="bg1"/>
              </a:solidFill>
            </a:endParaRPr>
          </a:p>
          <a:p>
            <a:pPr marL="514350" indent="-514350">
              <a:spcAft>
                <a:spcPts val="1800"/>
              </a:spcAft>
              <a:buAutoNum type="alphaLcPeriod"/>
            </a:pPr>
            <a:r>
              <a:rPr lang="en-NZ" sz="3600" dirty="0" smtClean="0">
                <a:solidFill>
                  <a:schemeClr val="bg1"/>
                </a:solidFill>
              </a:rPr>
              <a:t>What </a:t>
            </a:r>
            <a:r>
              <a:rPr lang="en-NZ" sz="3600" dirty="0" smtClean="0">
                <a:solidFill>
                  <a:srgbClr val="FFFF00"/>
                </a:solidFill>
              </a:rPr>
              <a:t>distance</a:t>
            </a:r>
            <a:r>
              <a:rPr lang="en-NZ" sz="3600" dirty="0" smtClean="0">
                <a:solidFill>
                  <a:schemeClr val="bg1"/>
                </a:solidFill>
              </a:rPr>
              <a:t> has the car travelled?</a:t>
            </a:r>
          </a:p>
          <a:p>
            <a:pPr marL="514350" indent="-514350">
              <a:spcAft>
                <a:spcPts val="1800"/>
              </a:spcAft>
              <a:buAutoNum type="alphaLcPeriod"/>
            </a:pPr>
            <a:r>
              <a:rPr lang="en-NZ" sz="3600" dirty="0" smtClean="0">
                <a:solidFill>
                  <a:schemeClr val="bg1"/>
                </a:solidFill>
              </a:rPr>
              <a:t>What is the </a:t>
            </a:r>
            <a:r>
              <a:rPr lang="en-NZ" sz="3600" dirty="0" smtClean="0">
                <a:solidFill>
                  <a:srgbClr val="FFFF00"/>
                </a:solidFill>
              </a:rPr>
              <a:t>displacement</a:t>
            </a:r>
            <a:r>
              <a:rPr lang="en-NZ" sz="3600" dirty="0" smtClean="0">
                <a:solidFill>
                  <a:schemeClr val="bg1"/>
                </a:solidFill>
              </a:rPr>
              <a:t> of the car?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8153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n-NZ" sz="4400" dirty="0" smtClean="0">
                <a:solidFill>
                  <a:schemeClr val="bg1"/>
                </a:solidFill>
              </a:rPr>
              <a:t>How fast is a snail?</a:t>
            </a:r>
          </a:p>
          <a:p>
            <a:pPr marL="742950" indent="-742950">
              <a:buFont typeface="Arial" pitchFamily="34" charset="0"/>
              <a:buChar char="•"/>
            </a:pPr>
            <a:endParaRPr lang="en-NZ" sz="4400" dirty="0" smtClean="0">
              <a:solidFill>
                <a:schemeClr val="bg1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n-NZ" sz="4400" dirty="0" smtClean="0">
                <a:solidFill>
                  <a:schemeClr val="bg1"/>
                </a:solidFill>
              </a:rPr>
              <a:t>Can you be slower than 0 ms</a:t>
            </a:r>
            <a:r>
              <a:rPr lang="en-NZ" sz="4400" baseline="30000" dirty="0" smtClean="0">
                <a:solidFill>
                  <a:schemeClr val="bg1"/>
                </a:solidFill>
              </a:rPr>
              <a:t>-1</a:t>
            </a:r>
            <a:r>
              <a:rPr lang="en-NZ" sz="4400" dirty="0" smtClean="0">
                <a:solidFill>
                  <a:schemeClr val="bg1"/>
                </a:solidFill>
              </a:rPr>
              <a:t>?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u="sng" dirty="0" smtClean="0">
                <a:solidFill>
                  <a:srgbClr val="FFFF00"/>
                </a:solidFill>
              </a:rPr>
              <a:t>Question</a:t>
            </a:r>
          </a:p>
          <a:p>
            <a:r>
              <a:rPr lang="en-NZ" sz="4400" dirty="0" smtClean="0">
                <a:solidFill>
                  <a:srgbClr val="FFFF00"/>
                </a:solidFill>
              </a:rPr>
              <a:t>Is there such thing as a ‘negative speed’?</a:t>
            </a:r>
            <a:endParaRPr lang="en-NZ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7696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u="sng" dirty="0" smtClean="0">
                <a:solidFill>
                  <a:schemeClr val="bg1"/>
                </a:solidFill>
              </a:rPr>
              <a:t>Speed</a:t>
            </a:r>
            <a:r>
              <a:rPr lang="en-NZ" sz="4400" dirty="0" smtClean="0">
                <a:solidFill>
                  <a:schemeClr val="bg1"/>
                </a:solidFill>
              </a:rPr>
              <a:t> is a </a:t>
            </a:r>
            <a:r>
              <a:rPr lang="en-NZ" sz="4400" dirty="0" smtClean="0">
                <a:solidFill>
                  <a:srgbClr val="FFFF00"/>
                </a:solidFill>
              </a:rPr>
              <a:t>scalar</a:t>
            </a:r>
            <a:r>
              <a:rPr lang="en-NZ" sz="4400" dirty="0" smtClean="0">
                <a:solidFill>
                  <a:schemeClr val="bg1"/>
                </a:solidFill>
              </a:rPr>
              <a:t> quantity because it only involves the </a:t>
            </a:r>
            <a:r>
              <a:rPr lang="en-NZ" sz="4400" dirty="0" smtClean="0">
                <a:solidFill>
                  <a:srgbClr val="FFFF00"/>
                </a:solidFill>
              </a:rPr>
              <a:t>size</a:t>
            </a:r>
            <a:r>
              <a:rPr lang="en-NZ" sz="4400" dirty="0" smtClean="0">
                <a:solidFill>
                  <a:schemeClr val="bg1"/>
                </a:solidFill>
              </a:rPr>
              <a:t> and not the direction of movement.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u="sng" dirty="0" smtClean="0">
                <a:solidFill>
                  <a:schemeClr val="bg1"/>
                </a:solidFill>
              </a:rPr>
              <a:t>Velocity</a:t>
            </a:r>
            <a:r>
              <a:rPr lang="en-NZ" sz="4400" dirty="0" smtClean="0">
                <a:solidFill>
                  <a:schemeClr val="bg1"/>
                </a:solidFill>
              </a:rPr>
              <a:t> is a </a:t>
            </a:r>
            <a:r>
              <a:rPr lang="en-NZ" sz="4400" dirty="0" smtClean="0">
                <a:solidFill>
                  <a:srgbClr val="FFFF00"/>
                </a:solidFill>
              </a:rPr>
              <a:t>vector</a:t>
            </a:r>
            <a:r>
              <a:rPr lang="en-NZ" sz="4400" dirty="0" smtClean="0">
                <a:solidFill>
                  <a:schemeClr val="bg1"/>
                </a:solidFill>
              </a:rPr>
              <a:t> quantity because it involves both </a:t>
            </a:r>
            <a:r>
              <a:rPr lang="en-NZ" sz="4400" dirty="0" smtClean="0">
                <a:solidFill>
                  <a:srgbClr val="FFFF00"/>
                </a:solidFill>
              </a:rPr>
              <a:t>size</a:t>
            </a:r>
            <a:r>
              <a:rPr lang="en-NZ" sz="4400" dirty="0" smtClean="0">
                <a:solidFill>
                  <a:schemeClr val="bg1"/>
                </a:solidFill>
              </a:rPr>
              <a:t> and </a:t>
            </a:r>
            <a:r>
              <a:rPr lang="en-NZ" sz="4400" dirty="0" smtClean="0">
                <a:solidFill>
                  <a:srgbClr val="FFFF00"/>
                </a:solidFill>
              </a:rPr>
              <a:t>direction</a:t>
            </a:r>
            <a:r>
              <a:rPr lang="en-NZ" sz="4400" dirty="0" smtClean="0">
                <a:solidFill>
                  <a:schemeClr val="bg1"/>
                </a:solidFill>
              </a:rPr>
              <a:t> of movement.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828800"/>
            <a:ext cx="7696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>
                <a:solidFill>
                  <a:schemeClr val="bg1"/>
                </a:solidFill>
              </a:rPr>
              <a:t>Scalar = </a:t>
            </a:r>
            <a:r>
              <a:rPr lang="en-NZ" sz="5400" dirty="0" smtClean="0">
                <a:solidFill>
                  <a:srgbClr val="FFFF00"/>
                </a:solidFill>
              </a:rPr>
              <a:t>size</a:t>
            </a:r>
            <a:r>
              <a:rPr lang="en-NZ" sz="5400" dirty="0" smtClean="0">
                <a:solidFill>
                  <a:schemeClr val="bg1"/>
                </a:solidFill>
              </a:rPr>
              <a:t> only</a:t>
            </a:r>
          </a:p>
          <a:p>
            <a:endParaRPr lang="en-NZ" sz="5400" dirty="0" smtClean="0">
              <a:solidFill>
                <a:schemeClr val="bg1"/>
              </a:solidFill>
            </a:endParaRPr>
          </a:p>
          <a:p>
            <a:r>
              <a:rPr lang="en-NZ" sz="5400" dirty="0" smtClean="0">
                <a:solidFill>
                  <a:schemeClr val="bg1"/>
                </a:solidFill>
              </a:rPr>
              <a:t>Vector = </a:t>
            </a:r>
            <a:r>
              <a:rPr lang="en-NZ" sz="5400" dirty="0" smtClean="0">
                <a:solidFill>
                  <a:srgbClr val="FFFF00"/>
                </a:solidFill>
              </a:rPr>
              <a:t>size</a:t>
            </a:r>
            <a:r>
              <a:rPr lang="en-NZ" sz="5400" dirty="0" smtClean="0">
                <a:solidFill>
                  <a:schemeClr val="bg1"/>
                </a:solidFill>
              </a:rPr>
              <a:t> + </a:t>
            </a:r>
            <a:r>
              <a:rPr lang="en-NZ" sz="5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direction</a:t>
            </a:r>
            <a:endParaRPr lang="en-NZ" sz="5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243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17</cp:revision>
  <dcterms:created xsi:type="dcterms:W3CDTF">2006-08-16T00:00:00Z</dcterms:created>
  <dcterms:modified xsi:type="dcterms:W3CDTF">2012-05-02T20:08:16Z</dcterms:modified>
</cp:coreProperties>
</file>